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49760" cy="6638040"/>
            <a:chOff x="0" y="228600"/>
            <a:chExt cx="2849760" cy="663804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9720" cy="6253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840"/>
              <a:ext cx="645480" cy="232128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6760" y="5447160"/>
              <a:ext cx="608400" cy="141912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4120"/>
              <a:ext cx="170280" cy="36252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480"/>
              <a:ext cx="820800" cy="33278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120" cy="29271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040" cy="492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000" cy="10242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080" y="1398960"/>
              <a:ext cx="2074680" cy="404712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320" y="6530040"/>
              <a:ext cx="160920" cy="33624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680"/>
              <a:ext cx="36360" cy="22068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600" y="6244920"/>
              <a:ext cx="237600" cy="62136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000" y="0"/>
            <a:ext cx="2356200" cy="6852240"/>
            <a:chOff x="27000" y="0"/>
            <a:chExt cx="2356200" cy="6852240"/>
          </a:xfrm>
        </p:grpSpPr>
        <p:sp>
          <p:nvSpPr>
            <p:cNvPr id="14" name="CustomShape 15"/>
            <p:cNvSpPr/>
            <p:nvPr/>
          </p:nvSpPr>
          <p:spPr>
            <a:xfrm>
              <a:off x="27000" y="0"/>
              <a:ext cx="49356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080" y="4316760"/>
              <a:ext cx="42264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960"/>
              <a:ext cx="43020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640"/>
              <a:ext cx="55080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7640" y="1289880"/>
              <a:ext cx="17316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200" cy="28044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200" y="4107960"/>
              <a:ext cx="81360" cy="510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6040"/>
              <a:ext cx="140940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952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6800" cy="67320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080" cy="2268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9880" cy="52956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144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4320"/>
            <a:ext cx="1743480" cy="77688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49760" cy="6638040"/>
            <a:chOff x="0" y="228600"/>
            <a:chExt cx="2849760" cy="663804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9720" cy="6253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840"/>
              <a:ext cx="645480" cy="232128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6760" y="5447160"/>
              <a:ext cx="608400" cy="141912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4120"/>
              <a:ext cx="170280" cy="36252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480"/>
              <a:ext cx="820800" cy="33278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5120" cy="29271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7040" cy="492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9000" cy="10242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080" y="1398960"/>
              <a:ext cx="2074680" cy="404712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320" y="6530040"/>
              <a:ext cx="160920" cy="33624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680"/>
              <a:ext cx="36360" cy="22068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600" y="6244920"/>
              <a:ext cx="237600" cy="62136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000" y="0"/>
            <a:ext cx="2356200" cy="6852240"/>
            <a:chOff x="27000" y="0"/>
            <a:chExt cx="2356200" cy="6852240"/>
          </a:xfrm>
        </p:grpSpPr>
        <p:sp>
          <p:nvSpPr>
            <p:cNvPr id="80" name="CustomShape 15"/>
            <p:cNvSpPr/>
            <p:nvPr/>
          </p:nvSpPr>
          <p:spPr>
            <a:xfrm>
              <a:off x="27000" y="0"/>
              <a:ext cx="49356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080" y="4316760"/>
              <a:ext cx="42264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960"/>
              <a:ext cx="43020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640"/>
              <a:ext cx="55080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7640" y="1289880"/>
              <a:ext cx="17316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3200" cy="28044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200" y="4107960"/>
              <a:ext cx="81360" cy="510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6040"/>
              <a:ext cx="140940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952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6800" cy="67320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7080" cy="2268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9880" cy="52956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144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3600" y="712440"/>
            <a:ext cx="158796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849760" cy="6638040"/>
            <a:chOff x="0" y="228600"/>
            <a:chExt cx="2849760" cy="663804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99720" cy="6253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128520" y="3156840"/>
              <a:ext cx="645480" cy="232128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806760" y="5447160"/>
              <a:ext cx="608400" cy="141912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959760" y="6504120"/>
              <a:ext cx="170280" cy="36252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100800" y="3201480"/>
              <a:ext cx="820800" cy="33278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22320" y="228600"/>
              <a:ext cx="105120" cy="29271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78120" y="2944080"/>
              <a:ext cx="77040" cy="492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769680" y="5478840"/>
              <a:ext cx="189000" cy="10242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775080" y="1398960"/>
              <a:ext cx="2074680" cy="404712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922320" y="6530040"/>
              <a:ext cx="160920" cy="33624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769680" y="5359680"/>
              <a:ext cx="36360" cy="22068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849600" y="6244920"/>
              <a:ext cx="237600" cy="62136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7000" y="0"/>
            <a:ext cx="2356200" cy="6852240"/>
            <a:chOff x="27000" y="0"/>
            <a:chExt cx="2356200" cy="6852240"/>
          </a:xfrm>
        </p:grpSpPr>
        <p:sp>
          <p:nvSpPr>
            <p:cNvPr id="146" name="CustomShape 15"/>
            <p:cNvSpPr/>
            <p:nvPr/>
          </p:nvSpPr>
          <p:spPr>
            <a:xfrm>
              <a:off x="27000" y="0"/>
              <a:ext cx="49356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550080" y="4316760"/>
              <a:ext cx="42264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1006200" y="5862960"/>
              <a:ext cx="43020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521640" y="4364640"/>
              <a:ext cx="55080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67640" y="1289880"/>
              <a:ext cx="17316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1111680" y="6571440"/>
              <a:ext cx="133200" cy="28044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502200" y="4107960"/>
              <a:ext cx="81360" cy="510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973800" y="3146040"/>
              <a:ext cx="140940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1073520" y="6600240"/>
              <a:ext cx="11952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973800" y="5897160"/>
              <a:ext cx="136800" cy="67320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973800" y="5772600"/>
              <a:ext cx="37080" cy="2268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1006200" y="6322680"/>
              <a:ext cx="209880" cy="52956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8144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-3600" y="712440"/>
            <a:ext cx="158796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12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84063C5-157B-4C57-A97C-772E9BAC21BE}" type="datetime">
              <a:rPr lang="ru-RU" sz="900" b="0" strike="noStrike" spc="-1">
                <a:solidFill>
                  <a:srgbClr val="8B8B8B"/>
                </a:solidFill>
                <a:latin typeface="Arial"/>
                <a:ea typeface="DejaVu Sans"/>
              </a:rPr>
              <a:t>22.10.2021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26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27" name="CustomShape 30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A935B19-567D-470E-A1E9-F2DA02722A2B}" type="slidenum">
              <a:rPr lang="ru-RU" sz="2000" b="0" strike="noStrike" spc="-1">
                <a:solidFill>
                  <a:srgbClr val="FEFFFF"/>
                </a:solidFill>
                <a:latin typeface="Arial"/>
                <a:ea typeface="DejaVu Sans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229" name="PlaceHolder 3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0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68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0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81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3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4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7F8F26C-F31D-4099-AC95-0B8F5947BBF5}" type="datetime">
              <a:rPr lang="ru-RU" sz="900" b="0" strike="noStrike" spc="-1">
                <a:solidFill>
                  <a:srgbClr val="8B8B8B"/>
                </a:solidFill>
                <a:latin typeface="Arial"/>
                <a:ea typeface="DejaVu Sans"/>
              </a:rPr>
              <a:t>22.10.2021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95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96" name="CustomShape 30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B8211BA-4E14-453D-B910-7795A89ECE9A}" type="slidenum">
              <a:rPr lang="ru-RU" sz="2000" b="0" strike="noStrike" spc="-1">
                <a:solidFill>
                  <a:srgbClr val="FEFFFF"/>
                </a:solidFill>
                <a:latin typeface="Arial"/>
                <a:ea typeface="DejaVu Sans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298" name="PlaceHolder 3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9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860480" y="1764000"/>
            <a:ext cx="8914320" cy="269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2A6099"/>
                </a:solidFill>
                <a:latin typeface="Times New Roman"/>
                <a:ea typeface="DejaVu Sans"/>
              </a:rPr>
              <a:t>Формирование навыков самообслуживания у детей раннего возраста в условиях кабинета </a:t>
            </a:r>
            <a:r>
              <a:rPr lang="ru-RU" sz="3600" b="1" strike="noStrike" spc="-1" dirty="0" err="1">
                <a:solidFill>
                  <a:srgbClr val="2A6099"/>
                </a:solidFill>
                <a:latin typeface="Times New Roman"/>
                <a:ea typeface="DejaVu Sans"/>
              </a:rPr>
              <a:t>оккупациональной</a:t>
            </a:r>
            <a:r>
              <a:rPr lang="ru-RU" sz="3600" b="1" strike="noStrike" spc="-1" dirty="0">
                <a:solidFill>
                  <a:srgbClr val="2A6099"/>
                </a:solidFill>
                <a:latin typeface="Times New Roman"/>
                <a:ea typeface="DejaVu Sans"/>
              </a:rPr>
              <a:t> терапии</a:t>
            </a:r>
            <a:endParaRPr lang="ru-RU" sz="3600" b="0" strike="noStrike" spc="-1" dirty="0">
              <a:solidFill>
                <a:srgbClr val="2A6099"/>
              </a:solid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2892960" y="4764240"/>
            <a:ext cx="8914320" cy="112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Билык Татьяна Ивановна, 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специалист по комплексной реабилитации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38" name="Рисунок 337"/>
          <p:cNvPicPr/>
          <p:nvPr/>
        </p:nvPicPr>
        <p:blipFill>
          <a:blip r:embed="rId2"/>
          <a:stretch/>
        </p:blipFill>
        <p:spPr>
          <a:xfrm>
            <a:off x="576000" y="288000"/>
            <a:ext cx="1223280" cy="1242000"/>
          </a:xfrm>
          <a:prstGeom prst="rect">
            <a:avLst/>
          </a:prstGeom>
          <a:ln>
            <a:noFill/>
          </a:ln>
        </p:spPr>
      </p:pic>
      <p:sp>
        <p:nvSpPr>
          <p:cNvPr id="339" name="CustomShape 3"/>
          <p:cNvSpPr/>
          <p:nvPr/>
        </p:nvSpPr>
        <p:spPr>
          <a:xfrm>
            <a:off x="2232000" y="360000"/>
            <a:ext cx="8194320" cy="122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262626"/>
                </a:solidFill>
                <a:latin typeface="Times New Roman"/>
                <a:ea typeface="DejaVu Sans"/>
              </a:rPr>
              <a:t>Бюджетное учреждение Ханты-Мансийского автономного </a:t>
            </a:r>
            <a:r>
              <a:t/>
            </a:r>
            <a:br/>
            <a:r>
              <a:rPr lang="ru-RU" sz="2200" b="0" strike="noStrike" spc="-1">
                <a:solidFill>
                  <a:srgbClr val="262626"/>
                </a:solidFill>
                <a:latin typeface="Times New Roman"/>
                <a:ea typeface="DejaVu Sans"/>
              </a:rPr>
              <a:t>округа — Югры «Советский реабилитационный центр»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Рисунок 1"/>
          <p:cNvPicPr/>
          <p:nvPr/>
        </p:nvPicPr>
        <p:blipFill>
          <a:blip r:embed="rId2"/>
          <a:srcRect l="10831" t="15206" r="37807" b="3959"/>
          <a:stretch/>
        </p:blipFill>
        <p:spPr>
          <a:xfrm>
            <a:off x="727200" y="277920"/>
            <a:ext cx="3738960" cy="4415400"/>
          </a:xfrm>
          <a:prstGeom prst="rect">
            <a:avLst/>
          </a:prstGeom>
          <a:ln w="9360">
            <a:noFill/>
          </a:ln>
        </p:spPr>
      </p:pic>
      <p:pic>
        <p:nvPicPr>
          <p:cNvPr id="365" name="Рисунок 2"/>
          <p:cNvPicPr/>
          <p:nvPr/>
        </p:nvPicPr>
        <p:blipFill>
          <a:blip r:embed="rId3"/>
          <a:srcRect l="10675" t="22079" r="37288"/>
          <a:stretch/>
        </p:blipFill>
        <p:spPr>
          <a:xfrm>
            <a:off x="7915320" y="277920"/>
            <a:ext cx="3789720" cy="4258080"/>
          </a:xfrm>
          <a:prstGeom prst="rect">
            <a:avLst/>
          </a:prstGeom>
          <a:ln w="9360">
            <a:noFill/>
          </a:ln>
        </p:spPr>
      </p:pic>
      <p:pic>
        <p:nvPicPr>
          <p:cNvPr id="366" name="Рисунок 3"/>
          <p:cNvPicPr/>
          <p:nvPr/>
        </p:nvPicPr>
        <p:blipFill>
          <a:blip r:embed="rId4"/>
          <a:srcRect l="9619" t="16457" r="31467" b="2709"/>
          <a:stretch/>
        </p:blipFill>
        <p:spPr>
          <a:xfrm>
            <a:off x="4467240" y="2757600"/>
            <a:ext cx="3761280" cy="3870720"/>
          </a:xfrm>
          <a:prstGeom prst="rect">
            <a:avLst/>
          </a:prstGeom>
          <a:ln w="9360">
            <a:noFill/>
          </a:ln>
        </p:spPr>
      </p:pic>
      <p:sp>
        <p:nvSpPr>
          <p:cNvPr id="367" name="CustomShape 1"/>
          <p:cNvSpPr/>
          <p:nvPr/>
        </p:nvSpPr>
        <p:spPr>
          <a:xfrm>
            <a:off x="4698000" y="917640"/>
            <a:ext cx="280260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Игры с липучками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Рисунок 2"/>
          <p:cNvPicPr/>
          <p:nvPr/>
        </p:nvPicPr>
        <p:blipFill>
          <a:blip r:embed="rId2"/>
          <a:stretch/>
        </p:blipFill>
        <p:spPr>
          <a:xfrm>
            <a:off x="7439040" y="3303720"/>
            <a:ext cx="4389840" cy="3292920"/>
          </a:xfrm>
          <a:prstGeom prst="rect">
            <a:avLst/>
          </a:prstGeom>
          <a:ln w="9360">
            <a:noFill/>
          </a:ln>
        </p:spPr>
      </p:pic>
      <p:pic>
        <p:nvPicPr>
          <p:cNvPr id="369" name="Рисунок 4"/>
          <p:cNvPicPr/>
          <p:nvPr/>
        </p:nvPicPr>
        <p:blipFill>
          <a:blip r:embed="rId3"/>
          <a:stretch/>
        </p:blipFill>
        <p:spPr>
          <a:xfrm>
            <a:off x="4195800" y="274680"/>
            <a:ext cx="4833000" cy="3624840"/>
          </a:xfrm>
          <a:prstGeom prst="rect">
            <a:avLst/>
          </a:prstGeom>
          <a:ln w="9360">
            <a:noFill/>
          </a:ln>
        </p:spPr>
      </p:pic>
      <p:pic>
        <p:nvPicPr>
          <p:cNvPr id="370" name="Рисунок 5"/>
          <p:cNvPicPr/>
          <p:nvPr/>
        </p:nvPicPr>
        <p:blipFill>
          <a:blip r:embed="rId4"/>
          <a:stretch/>
        </p:blipFill>
        <p:spPr>
          <a:xfrm>
            <a:off x="581040" y="3379680"/>
            <a:ext cx="4289760" cy="3216960"/>
          </a:xfrm>
          <a:prstGeom prst="rect">
            <a:avLst/>
          </a:prstGeom>
          <a:ln w="9360">
            <a:noFill/>
          </a:ln>
        </p:spPr>
      </p:pic>
      <p:sp>
        <p:nvSpPr>
          <p:cNvPr id="371" name="CustomShape 1"/>
          <p:cNvSpPr/>
          <p:nvPr/>
        </p:nvSpPr>
        <p:spPr>
          <a:xfrm>
            <a:off x="9401400" y="1411200"/>
            <a:ext cx="2465640" cy="82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Собираем целое 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из частей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Объект 3"/>
          <p:cNvPicPr/>
          <p:nvPr/>
        </p:nvPicPr>
        <p:blipFill>
          <a:blip r:embed="rId2"/>
          <a:srcRect t="11783" r="4154" b="13402"/>
          <a:stretch/>
        </p:blipFill>
        <p:spPr>
          <a:xfrm>
            <a:off x="528480" y="942840"/>
            <a:ext cx="6563160" cy="3842280"/>
          </a:xfrm>
          <a:prstGeom prst="rect">
            <a:avLst/>
          </a:prstGeom>
          <a:ln w="9360">
            <a:noFill/>
          </a:ln>
        </p:spPr>
      </p:pic>
      <p:pic>
        <p:nvPicPr>
          <p:cNvPr id="373" name="Рисунок 6"/>
          <p:cNvPicPr/>
          <p:nvPr/>
        </p:nvPicPr>
        <p:blipFill>
          <a:blip r:embed="rId3"/>
          <a:srcRect l="4361" t="7889" r="5699" b="12037"/>
          <a:stretch/>
        </p:blipFill>
        <p:spPr>
          <a:xfrm>
            <a:off x="7243920" y="3529080"/>
            <a:ext cx="4128120" cy="2756520"/>
          </a:xfrm>
          <a:prstGeom prst="rect">
            <a:avLst/>
          </a:prstGeom>
          <a:ln w="9360">
            <a:noFill/>
          </a:ln>
        </p:spPr>
      </p:pic>
      <p:sp>
        <p:nvSpPr>
          <p:cNvPr id="374" name="CustomShape 1"/>
          <p:cNvSpPr/>
          <p:nvPr/>
        </p:nvSpPr>
        <p:spPr>
          <a:xfrm>
            <a:off x="7723800" y="1571760"/>
            <a:ext cx="3209400" cy="82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Приобретаем навык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пользоваться ложкой</a:t>
            </a: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500040" y="428760"/>
            <a:ext cx="11343240" cy="627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6" name="Рисунок 1"/>
          <p:cNvPicPr/>
          <p:nvPr/>
        </p:nvPicPr>
        <p:blipFill>
          <a:blip r:embed="rId2"/>
          <a:srcRect l="16299" t="3331" r="14947" b="4374"/>
          <a:stretch/>
        </p:blipFill>
        <p:spPr>
          <a:xfrm>
            <a:off x="843120" y="1914480"/>
            <a:ext cx="4753440" cy="4785120"/>
          </a:xfrm>
          <a:prstGeom prst="rect">
            <a:avLst/>
          </a:prstGeom>
          <a:ln w="9360">
            <a:noFill/>
          </a:ln>
        </p:spPr>
      </p:pic>
      <p:pic>
        <p:nvPicPr>
          <p:cNvPr id="377" name="Рисунок 3"/>
          <p:cNvPicPr/>
          <p:nvPr/>
        </p:nvPicPr>
        <p:blipFill>
          <a:blip r:embed="rId3"/>
          <a:srcRect l="12086" t="16665" r="21195" b="3543"/>
          <a:stretch/>
        </p:blipFill>
        <p:spPr>
          <a:xfrm>
            <a:off x="6172200" y="1893960"/>
            <a:ext cx="5358240" cy="4806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Рисунок 1"/>
          <p:cNvPicPr/>
          <p:nvPr/>
        </p:nvPicPr>
        <p:blipFill>
          <a:blip r:embed="rId2"/>
          <a:srcRect r="29788"/>
          <a:stretch/>
        </p:blipFill>
        <p:spPr>
          <a:xfrm>
            <a:off x="766800" y="671400"/>
            <a:ext cx="4647240" cy="4964760"/>
          </a:xfrm>
          <a:prstGeom prst="rect">
            <a:avLst/>
          </a:prstGeom>
          <a:ln w="9360">
            <a:noFill/>
          </a:ln>
        </p:spPr>
      </p:pic>
      <p:pic>
        <p:nvPicPr>
          <p:cNvPr id="379" name="Рисунок 2"/>
          <p:cNvPicPr/>
          <p:nvPr/>
        </p:nvPicPr>
        <p:blipFill>
          <a:blip r:embed="rId3"/>
          <a:srcRect l="21475" t="-1043" r="-1110" b="25206"/>
          <a:stretch/>
        </p:blipFill>
        <p:spPr>
          <a:xfrm>
            <a:off x="6786720" y="1913040"/>
            <a:ext cx="3780360" cy="4800960"/>
          </a:xfrm>
          <a:prstGeom prst="rect">
            <a:avLst/>
          </a:prstGeom>
          <a:ln w="9360">
            <a:noFill/>
          </a:ln>
        </p:spPr>
      </p:pic>
      <p:sp>
        <p:nvSpPr>
          <p:cNvPr id="380" name="CustomShape 1"/>
          <p:cNvSpPr/>
          <p:nvPr/>
        </p:nvSpPr>
        <p:spPr>
          <a:xfrm>
            <a:off x="5585760" y="1085760"/>
            <a:ext cx="650124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Навык застегивать и расстёгивать пуговицы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1768320" y="571680"/>
            <a:ext cx="882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Привитие навыка застегивать и расстегивать замки и молнии</a:t>
            </a:r>
            <a:endParaRPr lang="ru-RU" sz="2400" b="1" strike="noStrike" spc="-1">
              <a:solidFill>
                <a:srgbClr val="2A6099"/>
              </a:solidFill>
              <a:latin typeface="Arial"/>
            </a:endParaRPr>
          </a:p>
        </p:txBody>
      </p:sp>
      <p:pic>
        <p:nvPicPr>
          <p:cNvPr id="382" name="Рисунок 2_1"/>
          <p:cNvPicPr/>
          <p:nvPr/>
        </p:nvPicPr>
        <p:blipFill>
          <a:blip r:embed="rId2"/>
          <a:srcRect l="557" t="2293" r="-557" b="3750"/>
          <a:stretch/>
        </p:blipFill>
        <p:spPr>
          <a:xfrm>
            <a:off x="4881600" y="1630440"/>
            <a:ext cx="2611440" cy="3271320"/>
          </a:xfrm>
          <a:prstGeom prst="rect">
            <a:avLst/>
          </a:prstGeom>
          <a:ln>
            <a:noFill/>
          </a:ln>
        </p:spPr>
      </p:pic>
      <p:pic>
        <p:nvPicPr>
          <p:cNvPr id="383" name="Рисунок 3_1"/>
          <p:cNvPicPr/>
          <p:nvPr/>
        </p:nvPicPr>
        <p:blipFill>
          <a:blip r:embed="rId3"/>
          <a:srcRect l="33303" t="29179" r="19014" b="14585"/>
          <a:stretch/>
        </p:blipFill>
        <p:spPr>
          <a:xfrm>
            <a:off x="397800" y="2557440"/>
            <a:ext cx="4099320" cy="3625560"/>
          </a:xfrm>
          <a:prstGeom prst="rect">
            <a:avLst/>
          </a:prstGeom>
          <a:ln>
            <a:noFill/>
          </a:ln>
        </p:spPr>
      </p:pic>
      <p:pic>
        <p:nvPicPr>
          <p:cNvPr id="384" name="Рисунок 4_1"/>
          <p:cNvPicPr/>
          <p:nvPr/>
        </p:nvPicPr>
        <p:blipFill>
          <a:blip r:embed="rId4"/>
          <a:srcRect l="50543" t="26044" r="7294" b="24794"/>
          <a:stretch/>
        </p:blipFill>
        <p:spPr>
          <a:xfrm>
            <a:off x="7877160" y="2140200"/>
            <a:ext cx="3989880" cy="348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Рисунок 1_0"/>
          <p:cNvPicPr/>
          <p:nvPr/>
        </p:nvPicPr>
        <p:blipFill>
          <a:blip r:embed="rId2"/>
          <a:srcRect b="10626"/>
          <a:stretch/>
        </p:blipFill>
        <p:spPr>
          <a:xfrm>
            <a:off x="5765040" y="4367160"/>
            <a:ext cx="3231720" cy="2166120"/>
          </a:xfrm>
          <a:prstGeom prst="rect">
            <a:avLst/>
          </a:prstGeom>
          <a:ln>
            <a:noFill/>
          </a:ln>
        </p:spPr>
      </p:pic>
      <p:pic>
        <p:nvPicPr>
          <p:cNvPr id="386" name="Рисунок 5_1"/>
          <p:cNvPicPr/>
          <p:nvPr/>
        </p:nvPicPr>
        <p:blipFill>
          <a:blip r:embed="rId3"/>
          <a:srcRect l="7593" t="6044" b="5211"/>
          <a:stretch/>
        </p:blipFill>
        <p:spPr>
          <a:xfrm rot="5400000">
            <a:off x="7409160" y="-273600"/>
            <a:ext cx="3833280" cy="4908960"/>
          </a:xfrm>
          <a:prstGeom prst="rect">
            <a:avLst/>
          </a:prstGeom>
          <a:ln>
            <a:noFill/>
          </a:ln>
        </p:spPr>
      </p:pic>
      <p:pic>
        <p:nvPicPr>
          <p:cNvPr id="387" name="Рисунок 7_1"/>
          <p:cNvPicPr/>
          <p:nvPr/>
        </p:nvPicPr>
        <p:blipFill>
          <a:blip r:embed="rId4"/>
          <a:srcRect l="45216" t="9793" r="2289" b="9376"/>
          <a:stretch/>
        </p:blipFill>
        <p:spPr>
          <a:xfrm>
            <a:off x="1200240" y="1757520"/>
            <a:ext cx="4152960" cy="479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1580400" y="500040"/>
            <a:ext cx="95734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Привитие бытовых навыков  при помощи пластичных материалов</a:t>
            </a:r>
            <a:r>
              <a:rPr lang="ru-RU" sz="1800" b="1" strike="noStrike" spc="-1">
                <a:solidFill>
                  <a:srgbClr val="2A6099"/>
                </a:solidFill>
                <a:latin typeface="Century Gothic"/>
                <a:ea typeface="DejaVu Sans"/>
              </a:rPr>
              <a:t>.</a:t>
            </a:r>
            <a:endParaRPr lang="ru-RU" sz="1800" b="1" strike="noStrike" spc="-1">
              <a:solidFill>
                <a:srgbClr val="2A6099"/>
              </a:solidFill>
              <a:latin typeface="Arial"/>
            </a:endParaRPr>
          </a:p>
        </p:txBody>
      </p:sp>
      <p:pic>
        <p:nvPicPr>
          <p:cNvPr id="391" name="Рисунок 2_3"/>
          <p:cNvPicPr/>
          <p:nvPr/>
        </p:nvPicPr>
        <p:blipFill>
          <a:blip r:embed="rId2"/>
          <a:srcRect l="9272" t="6384" r="13524" b="34375"/>
          <a:stretch/>
        </p:blipFill>
        <p:spPr>
          <a:xfrm>
            <a:off x="600120" y="1257480"/>
            <a:ext cx="5609880" cy="3228480"/>
          </a:xfrm>
          <a:prstGeom prst="rect">
            <a:avLst/>
          </a:prstGeom>
          <a:ln w="9360">
            <a:noFill/>
          </a:ln>
        </p:spPr>
      </p:pic>
      <p:pic>
        <p:nvPicPr>
          <p:cNvPr id="392" name="Рисунок 3_0"/>
          <p:cNvPicPr/>
          <p:nvPr/>
        </p:nvPicPr>
        <p:blipFill>
          <a:blip r:embed="rId3"/>
          <a:srcRect b="28822"/>
          <a:stretch/>
        </p:blipFill>
        <p:spPr>
          <a:xfrm>
            <a:off x="5713560" y="3711600"/>
            <a:ext cx="5349600" cy="2855520"/>
          </a:xfrm>
          <a:prstGeom prst="rect">
            <a:avLst/>
          </a:prstGeom>
          <a:ln w="9360">
            <a:noFill/>
          </a:ln>
        </p:spPr>
      </p:pic>
      <p:pic>
        <p:nvPicPr>
          <p:cNvPr id="393" name="Рисунок 4_0"/>
          <p:cNvPicPr/>
          <p:nvPr/>
        </p:nvPicPr>
        <p:blipFill>
          <a:blip r:embed="rId4"/>
          <a:srcRect l="6302" t="7083" r="7762" b="11874"/>
          <a:stretch/>
        </p:blipFill>
        <p:spPr>
          <a:xfrm>
            <a:off x="8358120" y="1589040"/>
            <a:ext cx="3628800" cy="2565000"/>
          </a:xfrm>
          <a:prstGeom prst="rect">
            <a:avLst/>
          </a:prstGeom>
          <a:ln w="9360">
            <a:noFill/>
          </a:ln>
        </p:spPr>
      </p:pic>
      <p:sp>
        <p:nvSpPr>
          <p:cNvPr id="394" name="CustomShape 2"/>
          <p:cNvSpPr/>
          <p:nvPr/>
        </p:nvSpPr>
        <p:spPr>
          <a:xfrm>
            <a:off x="1121760" y="5396040"/>
            <a:ext cx="46206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Работаем с холодным фарфором</a:t>
            </a:r>
            <a:endParaRPr lang="ru-RU" sz="2400" b="1" strike="noStrike" spc="-1">
              <a:solidFill>
                <a:srgbClr val="2A60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Рисунок 1_2"/>
          <p:cNvPicPr/>
          <p:nvPr/>
        </p:nvPicPr>
        <p:blipFill>
          <a:blip r:embed="rId2"/>
          <a:srcRect l="4021" b="14337"/>
          <a:stretch/>
        </p:blipFill>
        <p:spPr>
          <a:xfrm>
            <a:off x="442800" y="271440"/>
            <a:ext cx="5229000" cy="3499920"/>
          </a:xfrm>
          <a:prstGeom prst="rect">
            <a:avLst/>
          </a:prstGeom>
          <a:ln w="9360">
            <a:noFill/>
          </a:ln>
        </p:spPr>
      </p:pic>
      <p:pic>
        <p:nvPicPr>
          <p:cNvPr id="396" name="Рисунок 2_2"/>
          <p:cNvPicPr/>
          <p:nvPr/>
        </p:nvPicPr>
        <p:blipFill>
          <a:blip r:embed="rId3"/>
          <a:srcRect r="5310" b="21666"/>
          <a:stretch/>
        </p:blipFill>
        <p:spPr>
          <a:xfrm>
            <a:off x="6159600" y="3071880"/>
            <a:ext cx="5756040" cy="3571560"/>
          </a:xfrm>
          <a:prstGeom prst="rect">
            <a:avLst/>
          </a:prstGeom>
          <a:ln w="9360">
            <a:noFill/>
          </a:ln>
        </p:spPr>
      </p:pic>
      <p:sp>
        <p:nvSpPr>
          <p:cNvPr id="397" name="CustomShape 1"/>
          <p:cNvSpPr/>
          <p:nvPr/>
        </p:nvSpPr>
        <p:spPr>
          <a:xfrm>
            <a:off x="5944680" y="1557360"/>
            <a:ext cx="59158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Приобретаем навык пользоваться стекой</a:t>
            </a:r>
            <a:endParaRPr lang="ru-RU" sz="2400" b="1" strike="noStrike" spc="-1">
              <a:solidFill>
                <a:srgbClr val="2A60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Рисунок 1"/>
          <p:cNvPicPr/>
          <p:nvPr/>
        </p:nvPicPr>
        <p:blipFill>
          <a:blip r:embed="rId2"/>
          <a:srcRect b="19064"/>
          <a:stretch/>
        </p:blipFill>
        <p:spPr>
          <a:xfrm>
            <a:off x="766800" y="343080"/>
            <a:ext cx="4494600" cy="2727720"/>
          </a:xfrm>
          <a:prstGeom prst="rect">
            <a:avLst/>
          </a:prstGeom>
          <a:ln w="9360">
            <a:noFill/>
          </a:ln>
        </p:spPr>
      </p:pic>
      <p:pic>
        <p:nvPicPr>
          <p:cNvPr id="399" name="Рисунок 3"/>
          <p:cNvPicPr/>
          <p:nvPr/>
        </p:nvPicPr>
        <p:blipFill>
          <a:blip r:embed="rId3"/>
          <a:srcRect l="30687"/>
          <a:stretch/>
        </p:blipFill>
        <p:spPr>
          <a:xfrm>
            <a:off x="3738600" y="2746440"/>
            <a:ext cx="3665880" cy="3967560"/>
          </a:xfrm>
          <a:prstGeom prst="rect">
            <a:avLst/>
          </a:prstGeom>
          <a:ln w="9360">
            <a:noFill/>
          </a:ln>
        </p:spPr>
      </p:pic>
      <p:pic>
        <p:nvPicPr>
          <p:cNvPr id="400" name="Рисунок 4"/>
          <p:cNvPicPr/>
          <p:nvPr/>
        </p:nvPicPr>
        <p:blipFill>
          <a:blip r:embed="rId4"/>
          <a:srcRect l="8423" r="9630" b="8957"/>
          <a:stretch/>
        </p:blipFill>
        <p:spPr>
          <a:xfrm>
            <a:off x="7920000" y="685800"/>
            <a:ext cx="3962880" cy="5871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449360" y="480960"/>
            <a:ext cx="8911080" cy="128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Что включает в себя понятие самообслуживание для детей раннего возраста?</a:t>
            </a:r>
            <a:endParaRPr lang="ru-RU" sz="3600" b="0" strike="noStrike" spc="-1">
              <a:solidFill>
                <a:srgbClr val="2A6099"/>
              </a:solidFill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1446120" y="1762200"/>
            <a:ext cx="8914320" cy="475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- </a:t>
            </a: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приём пищи </a:t>
            </a: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(есть ложкой, пить из чашки);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- </a:t>
            </a: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раздевание и одевание </a:t>
            </a: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(снимать, одевать обувь, трусики, колготки, шорты, брюки или юбку, шапку, варежки);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- </a:t>
            </a: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гигиена тела </a:t>
            </a: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(мыть руки и лицо, вытирать их полотенцем, пользоваться носовым платком и салфеткой);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- </a:t>
            </a: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опрятность</a:t>
            </a:r>
            <a:r>
              <a:rPr lang="ru-RU" sz="2400" b="0" strike="noStrike" spc="-1">
                <a:solidFill>
                  <a:srgbClr val="2A6099"/>
                </a:solidFill>
                <a:latin typeface="Times New Roman"/>
                <a:ea typeface="DejaVu Sans"/>
              </a:rPr>
              <a:t> (пользоваться горшком).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Рисунок 2"/>
          <p:cNvPicPr/>
          <p:nvPr/>
        </p:nvPicPr>
        <p:blipFill>
          <a:blip r:embed="rId2"/>
          <a:srcRect l="9115" r="18852" b="4998"/>
          <a:stretch/>
        </p:blipFill>
        <p:spPr>
          <a:xfrm>
            <a:off x="1025640" y="1776240"/>
            <a:ext cx="4170960" cy="4124880"/>
          </a:xfrm>
          <a:prstGeom prst="rect">
            <a:avLst/>
          </a:prstGeom>
          <a:ln w="9360">
            <a:noFill/>
          </a:ln>
        </p:spPr>
      </p:pic>
      <p:pic>
        <p:nvPicPr>
          <p:cNvPr id="402" name="Рисунок 3"/>
          <p:cNvPicPr/>
          <p:nvPr/>
        </p:nvPicPr>
        <p:blipFill>
          <a:blip r:embed="rId3"/>
          <a:srcRect l="17241" r="19323"/>
          <a:stretch/>
        </p:blipFill>
        <p:spPr>
          <a:xfrm>
            <a:off x="6654960" y="1576440"/>
            <a:ext cx="4167720" cy="4928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1296000" y="2232000"/>
            <a:ext cx="10514520" cy="91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«Ум ребенка находится на кончиках его пальцев»</a:t>
            </a:r>
            <a:endParaRPr lang="ru-RU" sz="2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Сухомлинский В.А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Рисунок 5"/>
          <p:cNvPicPr/>
          <p:nvPr/>
        </p:nvPicPr>
        <p:blipFill>
          <a:blip r:embed="rId2"/>
          <a:srcRect b="16678"/>
          <a:stretch/>
        </p:blipFill>
        <p:spPr>
          <a:xfrm>
            <a:off x="2808000" y="1167840"/>
            <a:ext cx="6540840" cy="4088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1"/>
          <p:cNvPicPr/>
          <p:nvPr/>
        </p:nvPicPr>
        <p:blipFill>
          <a:blip r:embed="rId2"/>
          <a:stretch/>
        </p:blipFill>
        <p:spPr>
          <a:xfrm>
            <a:off x="1238400" y="476280"/>
            <a:ext cx="4061160" cy="3045240"/>
          </a:xfrm>
          <a:prstGeom prst="rect">
            <a:avLst/>
          </a:prstGeom>
          <a:ln w="9360">
            <a:noFill/>
          </a:ln>
        </p:spPr>
      </p:pic>
      <p:pic>
        <p:nvPicPr>
          <p:cNvPr id="344" name="Рисунок 2"/>
          <p:cNvPicPr/>
          <p:nvPr/>
        </p:nvPicPr>
        <p:blipFill>
          <a:blip r:embed="rId3"/>
          <a:srcRect l="15031" t="27224" r="15493"/>
          <a:stretch/>
        </p:blipFill>
        <p:spPr>
          <a:xfrm>
            <a:off x="7343640" y="447840"/>
            <a:ext cx="3948480" cy="3102480"/>
          </a:xfrm>
          <a:prstGeom prst="rect">
            <a:avLst/>
          </a:prstGeom>
          <a:ln w="9360">
            <a:noFill/>
          </a:ln>
        </p:spPr>
      </p:pic>
      <p:pic>
        <p:nvPicPr>
          <p:cNvPr id="345" name="Рисунок 3"/>
          <p:cNvPicPr/>
          <p:nvPr/>
        </p:nvPicPr>
        <p:blipFill>
          <a:blip r:embed="rId4"/>
          <a:srcRect l="12804" t="14552" r="16244"/>
          <a:stretch/>
        </p:blipFill>
        <p:spPr>
          <a:xfrm>
            <a:off x="4367808" y="3280776"/>
            <a:ext cx="3526200" cy="3183480"/>
          </a:xfrm>
          <a:prstGeom prst="rect">
            <a:avLst/>
          </a:prstGeom>
          <a:ln w="9360">
            <a:noFill/>
          </a:ln>
        </p:spPr>
      </p:pic>
      <p:sp>
        <p:nvSpPr>
          <p:cNvPr id="346" name="CustomShape 1"/>
          <p:cNvSpPr/>
          <p:nvPr/>
        </p:nvSpPr>
        <p:spPr>
          <a:xfrm>
            <a:off x="7615080" y="4778280"/>
            <a:ext cx="435672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Игры с крупами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Рисунок 1"/>
          <p:cNvPicPr/>
          <p:nvPr/>
        </p:nvPicPr>
        <p:blipFill>
          <a:blip r:embed="rId2"/>
          <a:stretch/>
        </p:blipFill>
        <p:spPr>
          <a:xfrm>
            <a:off x="6224760" y="2400480"/>
            <a:ext cx="5590080" cy="4192920"/>
          </a:xfrm>
          <a:prstGeom prst="rect">
            <a:avLst/>
          </a:prstGeom>
          <a:ln w="9360">
            <a:noFill/>
          </a:ln>
        </p:spPr>
      </p:pic>
      <p:pic>
        <p:nvPicPr>
          <p:cNvPr id="348" name="Рисунок 2"/>
          <p:cNvPicPr/>
          <p:nvPr/>
        </p:nvPicPr>
        <p:blipFill>
          <a:blip r:embed="rId3"/>
          <a:stretch/>
        </p:blipFill>
        <p:spPr>
          <a:xfrm>
            <a:off x="695400" y="457920"/>
            <a:ext cx="5180400" cy="3885120"/>
          </a:xfrm>
          <a:prstGeom prst="rect">
            <a:avLst/>
          </a:prstGeom>
          <a:ln w="9360">
            <a:noFill/>
          </a:ln>
        </p:spPr>
      </p:pic>
      <p:sp>
        <p:nvSpPr>
          <p:cNvPr id="349" name="CustomShape 1"/>
          <p:cNvSpPr/>
          <p:nvPr/>
        </p:nvSpPr>
        <p:spPr>
          <a:xfrm>
            <a:off x="6327000" y="985680"/>
            <a:ext cx="477756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Развитие тактильных ощущений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Рисунок 1"/>
          <p:cNvPicPr/>
          <p:nvPr/>
        </p:nvPicPr>
        <p:blipFill>
          <a:blip r:embed="rId2"/>
          <a:stretch/>
        </p:blipFill>
        <p:spPr>
          <a:xfrm>
            <a:off x="6248520" y="728640"/>
            <a:ext cx="5523480" cy="4142160"/>
          </a:xfrm>
          <a:prstGeom prst="rect">
            <a:avLst/>
          </a:prstGeom>
          <a:ln w="9360">
            <a:noFill/>
          </a:ln>
        </p:spPr>
      </p:pic>
      <p:pic>
        <p:nvPicPr>
          <p:cNvPr id="351" name="Рисунок 3"/>
          <p:cNvPicPr/>
          <p:nvPr/>
        </p:nvPicPr>
        <p:blipFill>
          <a:blip r:embed="rId3"/>
          <a:stretch/>
        </p:blipFill>
        <p:spPr>
          <a:xfrm>
            <a:off x="826920" y="168120"/>
            <a:ext cx="4499640" cy="3373920"/>
          </a:xfrm>
          <a:prstGeom prst="rect">
            <a:avLst/>
          </a:prstGeom>
          <a:ln w="9360">
            <a:noFill/>
          </a:ln>
        </p:spPr>
      </p:pic>
      <p:pic>
        <p:nvPicPr>
          <p:cNvPr id="352" name="Рисунок 4"/>
          <p:cNvPicPr/>
          <p:nvPr/>
        </p:nvPicPr>
        <p:blipFill>
          <a:blip r:embed="rId4"/>
          <a:stretch/>
        </p:blipFill>
        <p:spPr>
          <a:xfrm>
            <a:off x="3076560" y="3543480"/>
            <a:ext cx="4132800" cy="309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Рисунок 1"/>
          <p:cNvPicPr/>
          <p:nvPr/>
        </p:nvPicPr>
        <p:blipFill>
          <a:blip r:embed="rId2"/>
          <a:srcRect l="3801" t="15414" r="6978"/>
          <a:stretch/>
        </p:blipFill>
        <p:spPr>
          <a:xfrm>
            <a:off x="1671480" y="243000"/>
            <a:ext cx="4901040" cy="3485160"/>
          </a:xfrm>
          <a:prstGeom prst="rect">
            <a:avLst/>
          </a:prstGeom>
          <a:ln w="9360">
            <a:noFill/>
          </a:ln>
        </p:spPr>
      </p:pic>
      <p:pic>
        <p:nvPicPr>
          <p:cNvPr id="354" name="Рисунок 3"/>
          <p:cNvPicPr/>
          <p:nvPr/>
        </p:nvPicPr>
        <p:blipFill>
          <a:blip r:embed="rId3"/>
          <a:stretch/>
        </p:blipFill>
        <p:spPr>
          <a:xfrm>
            <a:off x="6996240" y="3257640"/>
            <a:ext cx="4285080" cy="3213720"/>
          </a:xfrm>
          <a:prstGeom prst="rect">
            <a:avLst/>
          </a:prstGeom>
          <a:ln w="9360">
            <a:noFill/>
          </a:ln>
        </p:spPr>
      </p:pic>
      <p:sp>
        <p:nvSpPr>
          <p:cNvPr id="355" name="CustomShape 1"/>
          <p:cNvSpPr/>
          <p:nvPr/>
        </p:nvSpPr>
        <p:spPr>
          <a:xfrm>
            <a:off x="7366320" y="1128600"/>
            <a:ext cx="3529440" cy="118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Игры на развитие 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координации движений,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глазомера</a:t>
            </a:r>
            <a:endParaRPr lang="ru-RU" sz="2400" b="0" strike="noStrike" spc="-1">
              <a:solidFill>
                <a:srgbClr val="2A6099"/>
              </a:solid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2040480" y="4600440"/>
            <a:ext cx="3543840" cy="82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942840" y="171360"/>
            <a:ext cx="10560600" cy="573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 3" charset="2"/>
              <a:buChar char="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358" name="Рисунок 5"/>
          <p:cNvPicPr/>
          <p:nvPr/>
        </p:nvPicPr>
        <p:blipFill>
          <a:blip r:embed="rId2"/>
          <a:stretch/>
        </p:blipFill>
        <p:spPr>
          <a:xfrm>
            <a:off x="861120" y="1617840"/>
            <a:ext cx="5042520" cy="3781800"/>
          </a:xfrm>
          <a:prstGeom prst="rect">
            <a:avLst/>
          </a:prstGeom>
          <a:ln w="9360">
            <a:noFill/>
          </a:ln>
        </p:spPr>
      </p:pic>
      <p:pic>
        <p:nvPicPr>
          <p:cNvPr id="359" name="Рисунок 6"/>
          <p:cNvPicPr/>
          <p:nvPr/>
        </p:nvPicPr>
        <p:blipFill>
          <a:blip r:embed="rId3"/>
          <a:stretch/>
        </p:blipFill>
        <p:spPr>
          <a:xfrm>
            <a:off x="6403680" y="1617840"/>
            <a:ext cx="5043960" cy="3781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757080" y="471600"/>
            <a:ext cx="11228760" cy="622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ctr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 3" charset="2"/>
              <a:buChar char=""/>
            </a:pPr>
            <a:r>
              <a:rPr lang="ru-RU" sz="24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Развитие соотносящих действий</a:t>
            </a:r>
            <a:endParaRPr lang="ru-RU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 3" charset="2"/>
              <a:buChar char="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61" name="Рисунок 3"/>
          <p:cNvPicPr/>
          <p:nvPr/>
        </p:nvPicPr>
        <p:blipFill>
          <a:blip r:embed="rId2"/>
          <a:srcRect l="26510" t="17180"/>
          <a:stretch/>
        </p:blipFill>
        <p:spPr>
          <a:xfrm>
            <a:off x="8400256" y="1628800"/>
            <a:ext cx="2811960" cy="4224960"/>
          </a:xfrm>
          <a:prstGeom prst="rect">
            <a:avLst/>
          </a:prstGeom>
          <a:ln w="9360">
            <a:noFill/>
          </a:ln>
        </p:spPr>
      </p:pic>
      <p:pic>
        <p:nvPicPr>
          <p:cNvPr id="362" name="Рисунок 4"/>
          <p:cNvPicPr/>
          <p:nvPr/>
        </p:nvPicPr>
        <p:blipFill>
          <a:blip r:embed="rId3"/>
          <a:srcRect l="32589" t="22706"/>
          <a:stretch/>
        </p:blipFill>
        <p:spPr>
          <a:xfrm>
            <a:off x="4984560" y="1678540"/>
            <a:ext cx="2773800" cy="4242240"/>
          </a:xfrm>
          <a:prstGeom prst="rect">
            <a:avLst/>
          </a:prstGeom>
          <a:ln w="9360">
            <a:noFill/>
          </a:ln>
        </p:spPr>
      </p:pic>
      <p:pic>
        <p:nvPicPr>
          <p:cNvPr id="363" name="Рисунок 5"/>
          <p:cNvPicPr/>
          <p:nvPr/>
        </p:nvPicPr>
        <p:blipFill>
          <a:blip r:embed="rId4"/>
          <a:srcRect l="25276" t="16039" r="15553" b="22916"/>
          <a:stretch/>
        </p:blipFill>
        <p:spPr>
          <a:xfrm>
            <a:off x="1127448" y="1735780"/>
            <a:ext cx="3042000" cy="4185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F2F2F2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FFFFF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F2F2F2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FFFFF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F2F2F2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FFFFF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F2F2F2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FFFFF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F2F2F2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FFFFF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772</TotalTime>
  <Words>166</Words>
  <Application>Microsoft Office PowerPoint</Application>
  <PresentationFormat>Произвольный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Зав ИАО</cp:lastModifiedBy>
  <cp:revision>42</cp:revision>
  <dcterms:created xsi:type="dcterms:W3CDTF">2021-10-14T16:14:38Z</dcterms:created>
  <dcterms:modified xsi:type="dcterms:W3CDTF">2021-10-22T09:15:55Z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22</vt:i4>
  </property>
</Properties>
</file>